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67" r:id="rId4"/>
    <p:sldId id="270" r:id="rId5"/>
    <p:sldId id="262" r:id="rId6"/>
    <p:sldId id="273" r:id="rId7"/>
    <p:sldId id="275" r:id="rId8"/>
    <p:sldId id="277" r:id="rId9"/>
    <p:sldId id="276" r:id="rId10"/>
    <p:sldId id="265" r:id="rId11"/>
    <p:sldId id="271" r:id="rId12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14"/>
    </p:embeddedFont>
    <p:embeddedFont>
      <p:font typeface="Malgun Gothic" panose="020B0503020000020004" pitchFamily="50" charset="-12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40A40-E2B2-434F-A83D-FCDCB91063AB}">
  <a:tblStyle styleId="{3CE40A40-E2B2-434F-A83D-FCDCB9106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8ee068e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658ee068e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8ee068e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658ee068e5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658ee068e5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49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11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14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29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17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8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45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8ee068e5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658ee068e5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658ee068e5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15775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b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DS </a:t>
            </a:r>
            <a:r>
              <a:rPr lang="en-US" altLang="ko" b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11</a:t>
            </a:r>
            <a:r>
              <a:rPr lang="ko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주차 수업 팀과제</a:t>
            </a:r>
            <a:endParaRPr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971337" y="2852399"/>
            <a:ext cx="1196890" cy="226783"/>
          </a:xfrm>
          <a:prstGeom prst="roundRect">
            <a:avLst>
              <a:gd name="adj" fmla="val 16667"/>
            </a:avLst>
          </a:prstGeom>
          <a:solidFill>
            <a:srgbClr val="FF7D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058531" y="2838832"/>
            <a:ext cx="10269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팀 AOA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27110" y="2571751"/>
            <a:ext cx="42897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6370459" y="4494194"/>
            <a:ext cx="27735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2014109050 박한솔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2015126062 신지수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55350" y="495274"/>
            <a:ext cx="6714092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ko-KR" altLang="en-US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회귀 계수</a:t>
            </a:r>
            <a:endParaRPr lang="ko-KR" altLang="en-US" sz="19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09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7" name="Google Shape;237;p34">
            <a:extLst>
              <a:ext uri="{FF2B5EF4-FFF2-40B4-BE49-F238E27FC236}">
                <a16:creationId xmlns:a16="http://schemas.microsoft.com/office/drawing/2014/main" id="{2DF02E2C-39B7-4632-9963-0353DAD7A9F7}"/>
              </a:ext>
            </a:extLst>
          </p:cNvPr>
          <p:cNvSpPr txBox="1"/>
          <p:nvPr/>
        </p:nvSpPr>
        <p:spPr>
          <a:xfrm>
            <a:off x="956217" y="1588020"/>
            <a:ext cx="6990576" cy="220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Q. </a:t>
            </a:r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변수의 회귀 계수는 어떠한 의미를 가지는가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>
              <a:lnSpc>
                <a:spcPct val="150000"/>
              </a:lnSpc>
              <a:buSzPts val="1100"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우선 각 변수의 회귀계수는 설명력과는 무관하다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회귀 계수의 크기는 같은 값을 가진다 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>
              <a:lnSpc>
                <a:spcPct val="150000"/>
              </a:lnSpc>
              <a:buSzPts val="1100"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예측변수의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Scale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따라서 다르게 표현할 수 있으므로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회귀계수의 크기가 변수의 중요도를 뜻하는 것은 아니다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회귀 계수의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양에 따라서 예측변수와 목표변수의 관계를 알 수 있다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회귀 계수가 양의 값을 가지면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예측변수가 목표변수를 촉진한다는 것을 의미하며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반대로 음의 값을 갖는다면 예측변수가 목표변수를 억제한다는 것을 알 수 있다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24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;p34">
            <a:extLst>
              <a:ext uri="{FF2B5EF4-FFF2-40B4-BE49-F238E27FC236}">
                <a16:creationId xmlns:a16="http://schemas.microsoft.com/office/drawing/2014/main" id="{BB106E55-4AC7-4CE0-A5BC-694F10FD4D13}"/>
              </a:ext>
            </a:extLst>
          </p:cNvPr>
          <p:cNvSpPr txBox="1"/>
          <p:nvPr/>
        </p:nvSpPr>
        <p:spPr>
          <a:xfrm>
            <a:off x="1092025" y="3900271"/>
            <a:ext cx="6959949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회귀 분석을 위해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 변수가 연속형 </a:t>
            </a:r>
            <a:r>
              <a:rPr lang="ko-KR" altLang="en-US" sz="1200" dirty="0" err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수치형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데이터셋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Boston Housing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설계에서 방의 개수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등의 속성을 사용해 주택 가격의 중앙값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MEDV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예측하는 것이 목적이다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Boston Housing Dataset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래픽 2" descr="집">
            <a:extLst>
              <a:ext uri="{FF2B5EF4-FFF2-40B4-BE49-F238E27FC236}">
                <a16:creationId xmlns:a16="http://schemas.microsoft.com/office/drawing/2014/main" id="{C9D8940D-DDA2-4B5E-85E5-CF3D578B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2142" y="1149927"/>
            <a:ext cx="2860963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후방 제거법 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2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7EC7D-CD15-40FA-9D5A-E51CFD1F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300" y="1210989"/>
            <a:ext cx="3436419" cy="1675512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3C90DD08-B377-4FE7-B3E1-26A475983EE7}"/>
              </a:ext>
            </a:extLst>
          </p:cNvPr>
          <p:cNvSpPr txBox="1"/>
          <p:nvPr/>
        </p:nvSpPr>
        <p:spPr>
          <a:xfrm>
            <a:off x="1092024" y="3367932"/>
            <a:ext cx="6959949" cy="9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최적의 변수 집합을 선택하기 위해 후방제거법을 사용한다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특징 선택 시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Backward Elimination-Cross Validation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중첩된 로직으로 설계한다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결과로 영향을 적게 미치는 속성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삭제되었다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E3D8D-6C9C-4774-B2F4-11744846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91719" y="1210989"/>
            <a:ext cx="5125119" cy="1675512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4931FD-9F97-4819-9CF2-F4565DC98DF5}"/>
              </a:ext>
            </a:extLst>
          </p:cNvPr>
          <p:cNvSpPr txBox="1"/>
          <p:nvPr/>
        </p:nvSpPr>
        <p:spPr>
          <a:xfrm>
            <a:off x="1967343" y="2988717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&lt;Backward Elimination Operator&gt;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48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예측 모델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C8DFA-CDCD-46ED-81D1-958935DC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026" y="1299599"/>
            <a:ext cx="6720038" cy="2550595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1963745" y="397221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예측 모델의 관점에서 작성한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1092025" y="4371226"/>
            <a:ext cx="6959949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Shuffle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Filter Example Range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오퍼레이터를 사용해서 데이터 셋을 나눈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작성한다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518A55-4507-40EA-95F1-58DFD30982A6}"/>
              </a:ext>
            </a:extLst>
          </p:cNvPr>
          <p:cNvSpPr/>
          <p:nvPr/>
        </p:nvSpPr>
        <p:spPr>
          <a:xfrm>
            <a:off x="5988050" y="1360608"/>
            <a:ext cx="1185004" cy="107350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99EF44-6739-4B50-A475-736B53FE2CFE}"/>
              </a:ext>
            </a:extLst>
          </p:cNvPr>
          <p:cNvSpPr/>
          <p:nvPr/>
        </p:nvSpPr>
        <p:spPr>
          <a:xfrm>
            <a:off x="5988050" y="2955146"/>
            <a:ext cx="1185004" cy="72865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5FE8D-13B3-4A23-97EC-FC905B47EA34}"/>
              </a:ext>
            </a:extLst>
          </p:cNvPr>
          <p:cNvSpPr txBox="1"/>
          <p:nvPr/>
        </p:nvSpPr>
        <p:spPr>
          <a:xfrm>
            <a:off x="6343824" y="2453931"/>
            <a:ext cx="174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학습용 데이터 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70ED66-F9BF-48DB-A66C-0CE675288D3B}"/>
              </a:ext>
            </a:extLst>
          </p:cNvPr>
          <p:cNvSpPr txBox="1"/>
          <p:nvPr/>
        </p:nvSpPr>
        <p:spPr>
          <a:xfrm>
            <a:off x="6466252" y="3683800"/>
            <a:ext cx="174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시험용 데이터 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MSE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C8DFA-CDCD-46ED-81D1-958935DC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1978" y="1204353"/>
            <a:ext cx="6720038" cy="1947556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1967340" y="3227894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예측 모델의 시험용 집합에 대한 성능 측정 결과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F732BAAB-990E-411D-9A4A-9F877EC97FB2}"/>
              </a:ext>
            </a:extLst>
          </p:cNvPr>
          <p:cNvSpPr txBox="1"/>
          <p:nvPr/>
        </p:nvSpPr>
        <p:spPr>
          <a:xfrm>
            <a:off x="1092021" y="3580878"/>
            <a:ext cx="6959949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시험용 데이터 셋에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performance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연산자를 추가해 성능을 측정해보았다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MSE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회귀예측 모델의 성능평가 척도 중 하나이며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오차가 너무 클 경우를 대비해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root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씌워준다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그러므로 시험용 집합에 대한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MSE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값은 약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21.94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15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 모델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392647-D4E7-44CB-8BC1-CB97AEDD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8250" y="1669473"/>
            <a:ext cx="6010913" cy="1533375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161629-DD1B-404E-BC38-F6FE036BF426}"/>
              </a:ext>
            </a:extLst>
          </p:cNvPr>
          <p:cNvSpPr txBox="1"/>
          <p:nvPr/>
        </p:nvSpPr>
        <p:spPr>
          <a:xfrm>
            <a:off x="1967345" y="3300266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 모델의 관점에서 작성한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Google Shape;237;p34">
            <a:extLst>
              <a:ext uri="{FF2B5EF4-FFF2-40B4-BE49-F238E27FC236}">
                <a16:creationId xmlns:a16="http://schemas.microsoft.com/office/drawing/2014/main" id="{46851E67-4DD0-45DB-8C68-2BD0B4F3DA3A}"/>
              </a:ext>
            </a:extLst>
          </p:cNvPr>
          <p:cNvSpPr txBox="1"/>
          <p:nvPr/>
        </p:nvSpPr>
        <p:spPr>
          <a:xfrm>
            <a:off x="1092024" y="3661447"/>
            <a:ext cx="6959949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 모델의 관점에서 모델을 설명하기 위해 새로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생성한다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앞의 모델보다 더 간단한 형태의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설명형 모델은 예측변수의 영향을 확인하고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적합도를 관찰해야한다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0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잔차 분석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2486B9D-3667-49BB-ADC6-C1FB6659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" y="3601824"/>
            <a:ext cx="4418301" cy="1112354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B86E85-0240-4A1D-A63C-98C94EFB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0" y="2648161"/>
            <a:ext cx="4418301" cy="540982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DA22908-855F-470F-B443-EEC3344A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526" y="1299498"/>
            <a:ext cx="2609850" cy="1028700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2EEE3-D382-486D-91B7-1D487F88E843}"/>
              </a:ext>
            </a:extLst>
          </p:cNvPr>
          <p:cNvSpPr txBox="1"/>
          <p:nvPr/>
        </p:nvSpPr>
        <p:spPr>
          <a:xfrm>
            <a:off x="5091952" y="1424331"/>
            <a:ext cx="379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Apply model 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 뒤에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rename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generate attributes 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추가해준다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Rename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예측한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MEDV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이름을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PredMEDV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바꿔줌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7FC44-02AC-410F-B264-A4265C988F2F}"/>
              </a:ext>
            </a:extLst>
          </p:cNvPr>
          <p:cNvSpPr txBox="1"/>
          <p:nvPr/>
        </p:nvSpPr>
        <p:spPr>
          <a:xfrm>
            <a:off x="5091952" y="2643096"/>
            <a:ext cx="379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새로 만든 속성의 이름을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residual(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잔차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 명명하고 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 표현에 예측값과 실제값의 차이를 입력해준다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6DCA8-4E70-4412-BB15-C227F9441B91}"/>
              </a:ext>
            </a:extLst>
          </p:cNvPr>
          <p:cNvSpPr txBox="1"/>
          <p:nvPr/>
        </p:nvSpPr>
        <p:spPr>
          <a:xfrm>
            <a:off x="5091952" y="3601466"/>
            <a:ext cx="3796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 err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잔차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분포도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statistic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탭에서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residual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히스토그램을 볼 수 있다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0.730,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표준편차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4.495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오른쪽으로 치우친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 정규분포를 따르지 않기 때문에 모델 개선을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계속해야한다는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것을 확인할 수 있다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30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설명모델로서의 유의미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7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1967340" y="313508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실제값과 예측값에 대한 상관계수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제곱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F732BAAB-990E-411D-9A4A-9F877EC97FB2}"/>
              </a:ext>
            </a:extLst>
          </p:cNvPr>
          <p:cNvSpPr txBox="1"/>
          <p:nvPr/>
        </p:nvSpPr>
        <p:spPr>
          <a:xfrm>
            <a:off x="1092019" y="3548940"/>
            <a:ext cx="6959949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설명모델로서의 유의미 여부는 상관계수의 제곱을 통해 알아 볼 수 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Squared_correlation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 상관계수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</a:t>
            </a:r>
            <a:r>
              <a:rPr lang="en-US" altLang="ko-KR" sz="1200" baseline="300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이론적으로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0.6,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실무적으로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0.4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이상이면 유의미하다 할 수 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aseline="300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buSzPts val="1100"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위와 같이 모델의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</a:t>
            </a:r>
            <a:r>
              <a:rPr lang="en-US" altLang="ko-KR" sz="1200" baseline="300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0.654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이며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0.6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보다 크기 때문에 이 모델은 유의미하다는 것을 알 수 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3DFAFB-E36F-4EA8-B00B-7F8B5A91E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63" y="1429148"/>
            <a:ext cx="4609669" cy="1652206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</p:spTree>
    <p:extLst>
      <p:ext uri="{BB962C8B-B14F-4D97-AF65-F5344CB8AC3E}">
        <p14:creationId xmlns:p14="http://schemas.microsoft.com/office/powerpoint/2010/main" val="209063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255350" y="495275"/>
            <a:ext cx="773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가격에 영향을 가장 많이 주는 변수</a:t>
            </a:r>
            <a:endParaRPr sz="19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08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6DAAF-F213-4E42-A577-FC67F090AFB0}"/>
              </a:ext>
            </a:extLst>
          </p:cNvPr>
          <p:cNvSpPr txBox="1"/>
          <p:nvPr/>
        </p:nvSpPr>
        <p:spPr>
          <a:xfrm>
            <a:off x="332029" y="1222475"/>
            <a:ext cx="856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가격에 영향을 가장 많이 미치는 변수는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후방제거법에서 가장 나중에 제거되는 변수를 뜻한다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후방제거법을 연속으로 돌렸을 때 제거되는 변수들을 역순으로 나열하면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영향을 많이 미치는 변수들의 순서가 된다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4" name="그림 3" descr="검은색, 옅은, 도시, 하얀색이(가) 표시된 사진&#10;&#10;자동 생성된 설명">
            <a:extLst>
              <a:ext uri="{FF2B5EF4-FFF2-40B4-BE49-F238E27FC236}">
                <a16:creationId xmlns:a16="http://schemas.microsoft.com/office/drawing/2014/main" id="{4EC8F841-269C-48A1-B9BD-37F542D0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6" y="1949675"/>
            <a:ext cx="3528580" cy="3027439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0DBAE-E907-4697-899B-A4CDB19480A9}"/>
              </a:ext>
            </a:extLst>
          </p:cNvPr>
          <p:cNvSpPr txBox="1"/>
          <p:nvPr/>
        </p:nvSpPr>
        <p:spPr>
          <a:xfrm>
            <a:off x="4121450" y="1949675"/>
            <a:ext cx="47805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또는 선형 회귀 모델의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탭에서 변수들의 유의성을 확인할 수 있다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열의 별의 개수는 예측 변수의 유의성을 표시한다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상관계수 또한 절대값이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가까울 수록 목표변수와 관련이 있다는 뜻이다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부호는 음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양의 상관관계를 나타낸다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모델에서 출력된 순서는 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LSTAT-DIS-RM-RAD-TAX-PTRATIO-NOX-ZN-B-INDUS-CRIM-CHAS-AGE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순이며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 시드 값에 따라 약간의 차이가 있지만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대부분의 경우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LSTAT, DIS, RM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의미있는 변수이며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endParaRPr lang="en-US" altLang="ko-KR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AGE, INDUS, CHAS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의미가 없는 변수란 결과가 나온다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 </a:t>
            </a:r>
            <a:endParaRPr lang="ko-KR" altLang="en-US" sz="120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556</Words>
  <Application>Microsoft Office PowerPoint</Application>
  <PresentationFormat>화면 슬라이드 쇼(16:9)</PresentationFormat>
  <Paragraphs>98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KoPubWorld돋움체 Bold</vt:lpstr>
      <vt:lpstr>Malgun Gothic</vt:lpstr>
      <vt:lpstr>Arial</vt:lpstr>
      <vt:lpstr>Simple Light</vt:lpstr>
      <vt:lpstr>Office 테마</vt:lpstr>
      <vt:lpstr>DS 11주차 수업 팀과제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09주차 수업 팀과제</dc:title>
  <dc:creator>SOL</dc:creator>
  <cp:lastModifiedBy>신 지수</cp:lastModifiedBy>
  <cp:revision>74</cp:revision>
  <dcterms:modified xsi:type="dcterms:W3CDTF">2019-11-15T01:47:11Z</dcterms:modified>
</cp:coreProperties>
</file>